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1" r:id="rId1"/>
  </p:sldMasterIdLst>
  <p:notesMasterIdLst>
    <p:notesMasterId r:id="rId15"/>
  </p:notesMasterIdLst>
  <p:sldIdLst>
    <p:sldId id="261" r:id="rId2"/>
    <p:sldId id="264" r:id="rId3"/>
    <p:sldId id="274" r:id="rId4"/>
    <p:sldId id="275" r:id="rId5"/>
    <p:sldId id="277" r:id="rId6"/>
    <p:sldId id="278" r:id="rId7"/>
    <p:sldId id="279" r:id="rId8"/>
    <p:sldId id="266" r:id="rId9"/>
    <p:sldId id="270" r:id="rId10"/>
    <p:sldId id="271" r:id="rId11"/>
    <p:sldId id="272" r:id="rId12"/>
    <p:sldId id="273" r:id="rId13"/>
    <p:sldId id="269" r:id="rId1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porate Template" id="{2F970104-3DD2-664D-8AEB-D5F3084BE8DA}">
          <p14:sldIdLst>
            <p14:sldId id="261"/>
            <p14:sldId id="264"/>
            <p14:sldId id="274"/>
            <p14:sldId id="275"/>
            <p14:sldId id="277"/>
            <p14:sldId id="278"/>
            <p14:sldId id="279"/>
            <p14:sldId id="266"/>
            <p14:sldId id="270"/>
            <p14:sldId id="271"/>
            <p14:sldId id="272"/>
            <p14:sldId id="273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54">
          <p15:clr>
            <a:srgbClr val="A4A3A4"/>
          </p15:clr>
        </p15:guide>
        <p15:guide id="2" orient="horz" pos="701">
          <p15:clr>
            <a:srgbClr val="A4A3A4"/>
          </p15:clr>
        </p15:guide>
        <p15:guide id="3" pos="19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D5E11"/>
    <a:srgbClr val="DC5A12"/>
    <a:srgbClr val="152B7C"/>
    <a:srgbClr val="60AEE2"/>
    <a:srgbClr val="F1A100"/>
    <a:srgbClr val="F95D0D"/>
    <a:srgbClr val="A391C4"/>
    <a:srgbClr val="FFFFFF"/>
    <a:srgbClr val="5B1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467" autoAdjust="0"/>
  </p:normalViewPr>
  <p:slideViewPr>
    <p:cSldViewPr snapToGrid="0" snapToObjects="1" showGuides="1">
      <p:cViewPr>
        <p:scale>
          <a:sx n="113" d="100"/>
          <a:sy n="113" d="100"/>
        </p:scale>
        <p:origin x="968" y="-104"/>
      </p:cViewPr>
      <p:guideLst>
        <p:guide orient="horz" pos="1054"/>
        <p:guide orient="horz" pos="701"/>
        <p:guide pos="19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044A3-BF78-0C45-891D-53B833BE1136}" type="datetimeFigureOut">
              <a:rPr lang="en-US" smtClean="0"/>
              <a:t>11/26/17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0985-52BA-4E4F-919A-1BD009A910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9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0985-52BA-4E4F-919A-1BD009A910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1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426022" y="4115035"/>
            <a:ext cx="7717979" cy="10284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417277" y="1442725"/>
            <a:ext cx="6623047" cy="903230"/>
          </a:xfrm>
          <a:prstGeom prst="rect">
            <a:avLst/>
          </a:prstGeom>
        </p:spPr>
        <p:txBody>
          <a:bodyPr bIns="9144" anchor="b"/>
          <a:lstStyle>
            <a:lvl1pPr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 rot="1089">
            <a:off x="1417329" y="2420430"/>
            <a:ext cx="6623003" cy="246944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349466" y="3801283"/>
            <a:ext cx="7810351" cy="13678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>
            <a:spLocks noChangeAspect="1"/>
          </p:cNvSpPr>
          <p:nvPr/>
        </p:nvSpPr>
        <p:spPr>
          <a:xfrm>
            <a:off x="25401" y="2437942"/>
            <a:ext cx="2774949" cy="2736355"/>
          </a:xfrm>
          <a:prstGeom prst="rtTriangle">
            <a:avLst/>
          </a:prstGeom>
          <a:solidFill>
            <a:srgbClr val="F95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Isosceles Triangle 3"/>
          <p:cNvSpPr/>
          <p:nvPr userDrawn="1"/>
        </p:nvSpPr>
        <p:spPr>
          <a:xfrm rot="5400000">
            <a:off x="-696092" y="3067712"/>
            <a:ext cx="2800204" cy="1408020"/>
          </a:xfrm>
          <a:custGeom>
            <a:avLst/>
            <a:gdLst>
              <a:gd name="connsiteX0" fmla="*/ 0 w 2753784"/>
              <a:gd name="connsiteY0" fmla="*/ 1422051 h 1422051"/>
              <a:gd name="connsiteX1" fmla="*/ 1376892 w 2753784"/>
              <a:gd name="connsiteY1" fmla="*/ 0 h 1422051"/>
              <a:gd name="connsiteX2" fmla="*/ 2753784 w 2753784"/>
              <a:gd name="connsiteY2" fmla="*/ 1422051 h 1422051"/>
              <a:gd name="connsiteX3" fmla="*/ 0 w 2753784"/>
              <a:gd name="connsiteY3" fmla="*/ 1422051 h 1422051"/>
              <a:gd name="connsiteX0" fmla="*/ 0 w 2806701"/>
              <a:gd name="connsiteY0" fmla="*/ 1422054 h 1422054"/>
              <a:gd name="connsiteX1" fmla="*/ 1429809 w 2806701"/>
              <a:gd name="connsiteY1" fmla="*/ 0 h 1422054"/>
              <a:gd name="connsiteX2" fmla="*/ 2806701 w 2806701"/>
              <a:gd name="connsiteY2" fmla="*/ 1422051 h 1422054"/>
              <a:gd name="connsiteX3" fmla="*/ 0 w 2806701"/>
              <a:gd name="connsiteY3" fmla="*/ 1422054 h 142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6701" h="1422054">
                <a:moveTo>
                  <a:pt x="0" y="1422054"/>
                </a:moveTo>
                <a:lnTo>
                  <a:pt x="1429809" y="0"/>
                </a:lnTo>
                <a:lnTo>
                  <a:pt x="2806701" y="1422051"/>
                </a:lnTo>
                <a:lnTo>
                  <a:pt x="0" y="1422054"/>
                </a:lnTo>
                <a:close/>
              </a:path>
            </a:pathLst>
          </a:custGeom>
          <a:pattFill prst="dkHorz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PSEG_tag_16_2c_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980" y="4300727"/>
            <a:ext cx="2234259" cy="59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8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Special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23694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4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idx="1"/>
          </p:nvPr>
        </p:nvSpPr>
        <p:spPr>
          <a:xfrm>
            <a:off x="594360" y="925830"/>
            <a:ext cx="8229600" cy="3429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b="0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18630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8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Bod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4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idx="1" hasCustomPrompt="1"/>
          </p:nvPr>
        </p:nvSpPr>
        <p:spPr>
          <a:xfrm>
            <a:off x="594360" y="925830"/>
            <a:ext cx="8229600" cy="3429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b="0">
                <a:solidFill>
                  <a:schemeClr val="tx2"/>
                </a:solidFill>
              </a:defRPr>
            </a:lvl1pPr>
            <a:lvl2pPr indent="-228600">
              <a:defRPr>
                <a:solidFill>
                  <a:schemeClr val="tx2"/>
                </a:solidFill>
              </a:defRPr>
            </a:lvl2pPr>
            <a:lvl3pPr marL="457200" indent="-228600">
              <a:defRPr>
                <a:solidFill>
                  <a:schemeClr val="tx2"/>
                </a:solidFill>
              </a:defRPr>
            </a:lvl3pPr>
            <a:lvl4pPr marL="685800" indent="-228600">
              <a:defRPr>
                <a:solidFill>
                  <a:schemeClr val="tx2"/>
                </a:solidFill>
              </a:defRPr>
            </a:lvl4pPr>
            <a:lvl5pPr marL="914400" indent="-228600">
              <a:defRPr>
                <a:solidFill>
                  <a:schemeClr val="tx2"/>
                </a:solidFill>
              </a:defRPr>
            </a:lvl5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18630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Body Numbe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4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idx="1" hasCustomPrompt="1"/>
          </p:nvPr>
        </p:nvSpPr>
        <p:spPr>
          <a:xfrm>
            <a:off x="594360" y="925830"/>
            <a:ext cx="8229600" cy="3429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b="0">
                <a:solidFill>
                  <a:schemeClr val="tx2"/>
                </a:solidFill>
              </a:defRPr>
            </a:lvl1pPr>
            <a:lvl2pPr marL="320040" indent="-320040">
              <a:buSzPct val="80000"/>
              <a:buFont typeface="+mj-lt"/>
              <a:buAutoNum type="arabicPeriod"/>
              <a:defRPr sz="2800" baseline="0">
                <a:solidFill>
                  <a:schemeClr val="tx2"/>
                </a:solidFill>
              </a:defRPr>
            </a:lvl2pPr>
            <a:lvl3pPr marL="594360" indent="-228600">
              <a:buClr>
                <a:schemeClr val="bg1">
                  <a:lumMod val="65000"/>
                </a:schemeClr>
              </a:buClr>
              <a:buSzPct val="80000"/>
              <a:buFont typeface="+mj-lt"/>
              <a:buAutoNum type="alphaLcPeriod"/>
              <a:defRPr>
                <a:solidFill>
                  <a:schemeClr val="tx2"/>
                </a:solidFill>
              </a:defRPr>
            </a:lvl3pPr>
            <a:lvl4pPr marL="781050" indent="-228600">
              <a:buClr>
                <a:schemeClr val="bg1">
                  <a:lumMod val="65000"/>
                </a:schemeClr>
              </a:buClr>
              <a:buSzPct val="80000"/>
              <a:buFont typeface="+mj-lt"/>
              <a:buAutoNum type="alphaLcPeriod"/>
              <a:tabLst/>
              <a:defRPr baseline="0">
                <a:solidFill>
                  <a:schemeClr val="tx2"/>
                </a:solidFill>
              </a:defRPr>
            </a:lvl4pPr>
            <a:lvl5pPr marL="1051560" indent="-228600">
              <a:buClr>
                <a:schemeClr val="bg1">
                  <a:lumMod val="65000"/>
                </a:schemeClr>
              </a:buClr>
              <a:buSzPct val="80000"/>
              <a:buFont typeface="+mj-lt"/>
              <a:buAutoNum type="alphaLcPeriod"/>
              <a:defRPr sz="1800">
                <a:solidFill>
                  <a:schemeClr val="tx2"/>
                </a:solidFill>
              </a:defRPr>
            </a:lvl5pPr>
          </a:lstStyle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16910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60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00" y="925830"/>
            <a:ext cx="3657600" cy="44577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1440" tIns="45720" rIns="91440" bIns="45720" anchor="ctr" anchorCtr="0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bg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96901" y="1460754"/>
            <a:ext cx="3657600" cy="3140517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4"/>
          </p:nvPr>
        </p:nvSpPr>
        <p:spPr>
          <a:xfrm>
            <a:off x="4889500" y="925830"/>
            <a:ext cx="3657600" cy="445770"/>
          </a:xfrm>
          <a:prstGeom prst="rect">
            <a:avLst/>
          </a:prstGeom>
          <a:solidFill>
            <a:srgbClr val="0679A3"/>
          </a:solidFill>
        </p:spPr>
        <p:txBody>
          <a:bodyPr lIns="91440" tIns="45720" rIns="91440" bIns="45720" anchor="ctr" anchorCtr="0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rgbClr val="FFFFFF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889501" y="1460754"/>
            <a:ext cx="3657600" cy="3140517"/>
          </a:xfrm>
        </p:spPr>
        <p:txBody>
          <a:bodyPr/>
          <a:lstStyle>
            <a:lvl1pPr>
              <a:defRPr sz="2400">
                <a:solidFill>
                  <a:srgbClr val="434342"/>
                </a:solidFill>
              </a:defRPr>
            </a:lvl1pPr>
            <a:lvl2pPr>
              <a:defRPr>
                <a:solidFill>
                  <a:srgbClr val="434342"/>
                </a:solidFill>
              </a:defRPr>
            </a:lvl2pPr>
            <a:lvl3pPr>
              <a:defRPr>
                <a:solidFill>
                  <a:srgbClr val="434342"/>
                </a:solidFill>
              </a:defRPr>
            </a:lvl3pPr>
            <a:lvl4pPr>
              <a:defRPr>
                <a:solidFill>
                  <a:srgbClr val="434342"/>
                </a:solidFill>
              </a:defRPr>
            </a:lvl4pPr>
            <a:lvl5pPr>
              <a:defRPr>
                <a:solidFill>
                  <a:srgbClr val="43434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16910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22086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 Table EXAMP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</p:spPr>
        <p:txBody>
          <a:bodyPr vert="horz" anchor="b" anchorCtr="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18426"/>
            <a:ext cx="4724400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45637019"/>
              </p:ext>
            </p:extLst>
          </p:nvPr>
        </p:nvGraphicFramePr>
        <p:xfrm>
          <a:off x="609602" y="925830"/>
          <a:ext cx="8293099" cy="35425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0589"/>
                <a:gridCol w="1838933"/>
                <a:gridCol w="2846290"/>
                <a:gridCol w="1837287"/>
              </a:tblGrid>
              <a:tr h="45902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Title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34290" marB="34290" anchor="ctr"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Title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34290" marB="34290" anchor="ctr"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34290" marB="34290" anchor="ctr"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+mj-lt"/>
                        </a:rPr>
                        <a:t>Title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 marT="34290" marB="34290" anchor="ctr">
                    <a:solidFill>
                      <a:srgbClr val="0679A3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text</a:t>
                      </a: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9A3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434342"/>
                          </a:solidFill>
                        </a:rPr>
                        <a:t>text</a:t>
                      </a:r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434342"/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0" y="4698401"/>
            <a:ext cx="9144000" cy="46033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pattFill prst="dkHorz">
            <a:fgClr>
              <a:schemeClr val="accent1"/>
            </a:fgClr>
            <a:bgClr>
              <a:schemeClr val="accent1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-2381" y="4600618"/>
            <a:ext cx="2423160" cy="55240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F95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875" y="4823694"/>
            <a:ext cx="4784725" cy="205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594360" y="925830"/>
            <a:ext cx="8229600" cy="34290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3" name="Delay 2"/>
          <p:cNvSpPr/>
          <p:nvPr/>
        </p:nvSpPr>
        <p:spPr>
          <a:xfrm flipH="1">
            <a:off x="8696960" y="4698401"/>
            <a:ext cx="457200" cy="460339"/>
          </a:xfrm>
          <a:prstGeom prst="flowChartDelay">
            <a:avLst/>
          </a:prstGeom>
          <a:solidFill>
            <a:srgbClr val="797B7E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62F1D00-BD13-4404-86B0-79703945A0A7}" type="slidenum">
              <a:rPr lang="en-US" sz="900" smtClean="0">
                <a:solidFill>
                  <a:schemeClr val="bg1"/>
                </a:solidFill>
              </a:rPr>
              <a:pPr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4" name="Picture 3" descr="PSEG_tag_16_w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1" y="4717528"/>
            <a:ext cx="1438706" cy="3853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78" r:id="rId2"/>
    <p:sldLayoutId id="2147483905" r:id="rId3"/>
    <p:sldLayoutId id="2147483903" r:id="rId4"/>
    <p:sldLayoutId id="2147483904" r:id="rId5"/>
    <p:sldLayoutId id="2147483876" r:id="rId6"/>
    <p:sldLayoutId id="2147483902" r:id="rId7"/>
    <p:sldLayoutId id="2147483906" r:id="rId8"/>
  </p:sldLayoutIdLst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600" kern="1200" cap="none" baseline="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3175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None/>
        <a:defRPr sz="2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411480" indent="-182880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640080" indent="-182880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868680" indent="-182880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Reliability and Resiliency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Ralph Izzo, Chairman, President and CEO, PSEG</a:t>
            </a:r>
          </a:p>
        </p:txBody>
      </p:sp>
    </p:spTree>
    <p:extLst>
      <p:ext uri="{BB962C8B-B14F-4D97-AF65-F5344CB8AC3E}">
        <p14:creationId xmlns:p14="http://schemas.microsoft.com/office/powerpoint/2010/main" val="172788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Superstorm</a:t>
            </a:r>
            <a:r>
              <a:rPr lang="en-US" sz="3200" dirty="0" smtClean="0"/>
              <a:t> Sandy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Actions taken:</a:t>
            </a:r>
          </a:p>
          <a:p>
            <a:pPr marL="454025" lvl="1" indent="-225425">
              <a:spcAft>
                <a:spcPts val="800"/>
              </a:spcAft>
            </a:pPr>
            <a:r>
              <a:rPr lang="en-US" sz="2600" dirty="0"/>
              <a:t>Providing the capability to remotely make changes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on circuits. </a:t>
            </a:r>
            <a:r>
              <a:rPr lang="en-US" sz="2600" b="1" dirty="0">
                <a:latin typeface="+mj-lt"/>
              </a:rPr>
              <a:t>$106 million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34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Superstorm</a:t>
            </a:r>
            <a:r>
              <a:rPr lang="en-US" sz="3200" dirty="0" smtClean="0"/>
              <a:t> Sandy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925830"/>
            <a:ext cx="8229600" cy="342900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Actions taken:</a:t>
            </a:r>
          </a:p>
          <a:p>
            <a:pPr marL="454025" lvl="1" indent="-225425">
              <a:spcAft>
                <a:spcPts val="800"/>
              </a:spcAft>
            </a:pPr>
            <a:r>
              <a:rPr lang="en-US" sz="2800" dirty="0"/>
              <a:t>Creating redundancy </a:t>
            </a:r>
            <a:r>
              <a:rPr lang="en-US" sz="2800" dirty="0" smtClean="0"/>
              <a:t>and </a:t>
            </a:r>
            <a:r>
              <a:rPr lang="en-US" sz="2800" dirty="0"/>
              <a:t>installing automated devices that allow </a:t>
            </a:r>
            <a:r>
              <a:rPr lang="en-US" sz="2800" dirty="0" smtClean="0"/>
              <a:t>equipment </a:t>
            </a:r>
            <a:r>
              <a:rPr lang="en-US" sz="2800" dirty="0"/>
              <a:t>to be controlled </a:t>
            </a:r>
            <a:r>
              <a:rPr lang="en-US" sz="2800" dirty="0" smtClean="0"/>
              <a:t>remotely, protecting 260 </a:t>
            </a:r>
            <a:r>
              <a:rPr lang="en-US" sz="2800" dirty="0"/>
              <a:t>critical </a:t>
            </a:r>
            <a:r>
              <a:rPr lang="en-US" sz="2800" dirty="0" smtClean="0"/>
              <a:t>customers.</a:t>
            </a:r>
            <a:r>
              <a:rPr lang="en-US" sz="2800" dirty="0"/>
              <a:t> 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latin typeface="+mj-lt"/>
              </a:rPr>
              <a:t>$</a:t>
            </a:r>
            <a:r>
              <a:rPr lang="en-US" sz="2800" b="1" dirty="0">
                <a:latin typeface="+mj-lt"/>
              </a:rPr>
              <a:t>84 million</a:t>
            </a:r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721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Superstorm</a:t>
            </a:r>
            <a:r>
              <a:rPr lang="en-US" sz="3200" dirty="0" smtClean="0"/>
              <a:t> Sandy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Actions taken:</a:t>
            </a:r>
          </a:p>
          <a:p>
            <a:pPr marL="454025" lvl="1" indent="-225425">
              <a:spcAft>
                <a:spcPts val="800"/>
              </a:spcAft>
            </a:pPr>
            <a:r>
              <a:rPr lang="en-US" sz="2600" dirty="0"/>
              <a:t>Raising and hardening eight gas meter and regulating stations. </a:t>
            </a:r>
            <a:r>
              <a:rPr lang="en-US" sz="2600" b="1" dirty="0" smtClean="0">
                <a:latin typeface="+mj-lt"/>
              </a:rPr>
              <a:t>$</a:t>
            </a:r>
            <a:r>
              <a:rPr lang="en-US" sz="2600" b="1" dirty="0">
                <a:latin typeface="+mj-lt"/>
              </a:rPr>
              <a:t>25 million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727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45770" y="1190164"/>
            <a:ext cx="6059715" cy="30552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3600" dirty="0" smtClean="0"/>
              <a:t>Reliability </a:t>
            </a:r>
            <a:r>
              <a:rPr lang="en-US" sz="3600" dirty="0"/>
              <a:t>is no longer enough.</a:t>
            </a:r>
            <a:endParaRPr lang="en-US" sz="3600" b="0" kern="1200" dirty="0" smtClean="0">
              <a:solidFill>
                <a:srgbClr val="434342"/>
              </a:solidFill>
              <a:cs typeface="Times"/>
            </a:endParaRPr>
          </a:p>
          <a:p>
            <a:pPr>
              <a:lnSpc>
                <a:spcPct val="130000"/>
              </a:lnSpc>
            </a:pPr>
            <a:r>
              <a:rPr lang="en-US" sz="4800" b="0" kern="1200" dirty="0" smtClean="0">
                <a:solidFill>
                  <a:schemeClr val="accent2"/>
                </a:solidFill>
                <a:latin typeface="+mn-lt"/>
                <a:ea typeface="+mj-ea"/>
                <a:cs typeface="Times"/>
              </a:rPr>
              <a:t>Resiliency matters.</a:t>
            </a:r>
            <a:endParaRPr lang="en-US" sz="3600" b="0" kern="1200" dirty="0" smtClean="0">
              <a:solidFill>
                <a:schemeClr val="tx2"/>
              </a:solidFill>
              <a:latin typeface="+mn-lt"/>
              <a:ea typeface="+mj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5119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2014 Polar Vortex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6131" y="613779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Temperature </a:t>
            </a:r>
            <a:r>
              <a:rPr lang="en-US" sz="2000" dirty="0" smtClean="0"/>
              <a:t>(Daily average, EWR)</a:t>
            </a:r>
          </a:p>
        </p:txBody>
      </p:sp>
      <p:pic>
        <p:nvPicPr>
          <p:cNvPr id="3" name="Picture 2" descr="Polar vortex TEMPS grap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31" y="1324428"/>
            <a:ext cx="7815072" cy="2956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27187" y="3052325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150" dirty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t>FAHRENHEIT</a:t>
            </a:r>
            <a:endParaRPr lang="en-US" sz="1400" spc="15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069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Electricity Demand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4360" y="613779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PS Zone Load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227187" y="3052325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150" dirty="0" err="1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t>MWh</a:t>
            </a:r>
            <a:endParaRPr lang="en-US" sz="1400" spc="15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3" name="Picture 2" descr="PS Zone Loa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8" y="1406066"/>
            <a:ext cx="8159496" cy="28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8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Electricity Prices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5042" y="621033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Western Hub Day Ahead RTC LMP</a:t>
            </a:r>
          </a:p>
        </p:txBody>
      </p:sp>
      <p:pic>
        <p:nvPicPr>
          <p:cNvPr id="4" name="Picture 3" descr="Western Hub Day Ahea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413328"/>
            <a:ext cx="7985760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7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Gas Demand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4360" y="613779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Total </a:t>
            </a:r>
            <a:r>
              <a:rPr lang="en-US" dirty="0" err="1" smtClean="0">
                <a:latin typeface="+mj-lt"/>
              </a:rPr>
              <a:t>Sendout</a:t>
            </a:r>
            <a:endParaRPr lang="en-US" dirty="0" smtClean="0">
              <a:latin typeface="+mj-lt"/>
            </a:endParaRPr>
          </a:p>
        </p:txBody>
      </p:sp>
      <p:pic>
        <p:nvPicPr>
          <p:cNvPr id="4" name="Picture 3" descr="Gas Demand-Total Sendou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31" y="1391557"/>
            <a:ext cx="7964424" cy="28681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27187" y="3052325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150" dirty="0" err="1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t>MDth</a:t>
            </a:r>
            <a:endParaRPr lang="en-US" sz="1400" spc="15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668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Gas Prices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4360" y="613779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Transco Z6</a:t>
            </a:r>
          </a:p>
        </p:txBody>
      </p:sp>
      <p:pic>
        <p:nvPicPr>
          <p:cNvPr id="5" name="Picture 4" descr="Gas Prices-Transco Z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398814"/>
            <a:ext cx="7973568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dirty="0" smtClean="0"/>
              <a:t>Curtailment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4360" y="611289"/>
            <a:ext cx="8229600" cy="547370"/>
          </a:xfrm>
        </p:spPr>
        <p:txBody>
          <a:bodyPr>
            <a:normAutofit/>
          </a:bodyPr>
          <a:lstStyle/>
          <a:p>
            <a:pPr indent="0">
              <a:lnSpc>
                <a:spcPct val="120000"/>
              </a:lnSpc>
              <a:buClr>
                <a:schemeClr val="accent2"/>
              </a:buClr>
            </a:pPr>
            <a:r>
              <a:rPr lang="en-US" dirty="0">
                <a:latin typeface="+mj-lt"/>
              </a:rPr>
              <a:t>Electric Generation Gas Usage</a:t>
            </a:r>
            <a:endParaRPr lang="en-US" dirty="0" smtClean="0">
              <a:latin typeface="+mj-lt"/>
            </a:endParaRPr>
          </a:p>
        </p:txBody>
      </p:sp>
      <p:pic>
        <p:nvPicPr>
          <p:cNvPr id="4" name="Picture 3" descr="Electric Gen. Gas Usag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81" y="1397253"/>
            <a:ext cx="7839718" cy="28804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27187" y="3052325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150" dirty="0" err="1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t>MDth</a:t>
            </a:r>
            <a:endParaRPr lang="en-US" sz="1400" spc="15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571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Superstorm</a:t>
            </a:r>
            <a:r>
              <a:rPr lang="en-US" sz="3200" dirty="0" smtClean="0"/>
              <a:t> Sandy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Actions taken:</a:t>
            </a:r>
          </a:p>
          <a:p>
            <a:pPr marL="454025" lvl="1" indent="-225425">
              <a:spcAft>
                <a:spcPts val="800"/>
              </a:spcAft>
            </a:pPr>
            <a:r>
              <a:rPr lang="en-US" sz="2600" dirty="0"/>
              <a:t>Eliminating, raising or rebuilding 19 substations </a:t>
            </a:r>
            <a:r>
              <a:rPr lang="en-US" sz="2600" dirty="0" smtClean="0"/>
              <a:t>that </a:t>
            </a:r>
            <a:r>
              <a:rPr lang="en-US" sz="2600" dirty="0"/>
              <a:t>flooded during severe weather events. At the </a:t>
            </a:r>
            <a:r>
              <a:rPr lang="en-US" sz="2600" dirty="0" smtClean="0"/>
              <a:t>end </a:t>
            </a:r>
            <a:r>
              <a:rPr lang="en-US" sz="2600" dirty="0"/>
              <a:t>of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the </a:t>
            </a:r>
            <a:r>
              <a:rPr lang="en-US" sz="2600" dirty="0"/>
              <a:t>five-year Energy Strong program, 26 protected substations will be in service. </a:t>
            </a:r>
            <a:r>
              <a:rPr lang="en-US" sz="2600" b="1" dirty="0" smtClean="0">
                <a:latin typeface="+mj-lt"/>
              </a:rPr>
              <a:t>$</a:t>
            </a:r>
            <a:r>
              <a:rPr lang="en-US" sz="2600" b="1" dirty="0">
                <a:latin typeface="+mj-lt"/>
              </a:rPr>
              <a:t>395 </a:t>
            </a:r>
            <a:r>
              <a:rPr lang="en-US" sz="2600" b="1" dirty="0" smtClean="0">
                <a:latin typeface="+mj-lt"/>
              </a:rPr>
              <a:t>million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6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89154"/>
            <a:ext cx="8229600" cy="685800"/>
          </a:xfrm>
        </p:spPr>
        <p:txBody>
          <a:bodyPr/>
          <a:lstStyle/>
          <a:p>
            <a:r>
              <a:rPr lang="en-US" sz="3200" dirty="0" smtClean="0"/>
              <a:t>Post-</a:t>
            </a:r>
            <a:r>
              <a:rPr lang="en-US" sz="3200" dirty="0" err="1" smtClean="0"/>
              <a:t>Superstorm</a:t>
            </a:r>
            <a:r>
              <a:rPr lang="en-US" sz="3200" dirty="0" smtClean="0"/>
              <a:t> Sandy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20000"/>
              </a:lnSpc>
              <a:spcAft>
                <a:spcPts val="800"/>
              </a:spcAft>
              <a:buClr>
                <a:schemeClr val="accent2"/>
              </a:buClr>
            </a:pPr>
            <a:r>
              <a:rPr lang="en-US" dirty="0" smtClean="0">
                <a:latin typeface="+mj-lt"/>
              </a:rPr>
              <a:t>Actions taken:</a:t>
            </a:r>
          </a:p>
          <a:p>
            <a:pPr marL="454025" lvl="1" indent="-225425">
              <a:spcAft>
                <a:spcPts val="800"/>
              </a:spcAft>
            </a:pPr>
            <a:r>
              <a:rPr lang="en-US" sz="2600" dirty="0"/>
              <a:t>Installing 240 miles of new, plastic gas mains in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flood</a:t>
            </a:r>
            <a:r>
              <a:rPr lang="en-US" sz="2600" dirty="0"/>
              <a:t>-prone areas</a:t>
            </a:r>
            <a:r>
              <a:rPr lang="en-US" sz="2600" dirty="0" smtClean="0"/>
              <a:t>.</a:t>
            </a:r>
            <a:r>
              <a:rPr lang="en-US" sz="2600" dirty="0"/>
              <a:t> </a:t>
            </a:r>
            <a:r>
              <a:rPr lang="en-US" sz="2600" b="1" dirty="0" smtClean="0">
                <a:latin typeface="+mj-lt"/>
              </a:rPr>
              <a:t>$</a:t>
            </a:r>
            <a:r>
              <a:rPr lang="en-US" sz="2600" b="1" dirty="0">
                <a:latin typeface="+mj-lt"/>
              </a:rPr>
              <a:t>370 million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0695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idescreen_16-9_Presentation_Templat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>
    <a:lnDef>
      <a:spPr>
        <a:ln>
          <a:solidFill>
            <a:schemeClr val="bg2">
              <a:lumMod val="7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Widescreen_16-9_Presentation_Template.potx</Template>
  <TotalTime>1216</TotalTime>
  <Words>155</Words>
  <Application>Microsoft Macintosh PowerPoint</Application>
  <PresentationFormat>On-screen Show (16:9)</PresentationFormat>
  <Paragraphs>36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Helvetica Neue Light</vt:lpstr>
      <vt:lpstr>Times</vt:lpstr>
      <vt:lpstr>Tunga</vt:lpstr>
      <vt:lpstr>Wingdings</vt:lpstr>
      <vt:lpstr>Widescreen_16-9_Presentation_Template</vt:lpstr>
      <vt:lpstr>Reliability and Resiliency</vt:lpstr>
      <vt:lpstr>2014 Polar Vortex</vt:lpstr>
      <vt:lpstr>Electricity Demand</vt:lpstr>
      <vt:lpstr>Electricity Prices</vt:lpstr>
      <vt:lpstr>Gas Demand</vt:lpstr>
      <vt:lpstr>Gas Prices</vt:lpstr>
      <vt:lpstr>Curtailment</vt:lpstr>
      <vt:lpstr>Post-Superstorm Sandy</vt:lpstr>
      <vt:lpstr>Post-Superstorm Sandy</vt:lpstr>
      <vt:lpstr>Post-Superstorm Sandy</vt:lpstr>
      <vt:lpstr>Post-Superstorm Sandy</vt:lpstr>
      <vt:lpstr>Post-Superstorm Sandy</vt:lpstr>
      <vt:lpstr>PowerPoint Presentation</vt:lpstr>
    </vt:vector>
  </TitlesOfParts>
  <Manager>Katherine Spina </Manager>
  <Company>PSEG</Company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HR PP Template</dc:subject>
  <dc:creator>Creative Services </dc:creator>
  <cp:keywords/>
  <dc:description/>
  <cp:lastModifiedBy>Susan Rivo</cp:lastModifiedBy>
  <cp:revision>104</cp:revision>
  <cp:lastPrinted>2014-03-20T16:13:43Z</cp:lastPrinted>
  <dcterms:created xsi:type="dcterms:W3CDTF">2014-01-10T19:49:50Z</dcterms:created>
  <dcterms:modified xsi:type="dcterms:W3CDTF">2017-11-27T03:45:31Z</dcterms:modified>
  <cp:category/>
</cp:coreProperties>
</file>